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4" r:id="rId2"/>
    <p:sldId id="268" r:id="rId3"/>
    <p:sldId id="269" r:id="rId4"/>
    <p:sldId id="270" r:id="rId5"/>
    <p:sldId id="271" r:id="rId6"/>
    <p:sldId id="272" r:id="rId7"/>
    <p:sldId id="277" r:id="rId8"/>
    <p:sldId id="279" r:id="rId9"/>
    <p:sldId id="278" r:id="rId10"/>
    <p:sldId id="281" r:id="rId11"/>
    <p:sldId id="28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48BC"/>
    <a:srgbClr val="6E7373"/>
    <a:srgbClr val="00A0A8"/>
    <a:srgbClr val="734ABC"/>
    <a:srgbClr val="687373"/>
    <a:srgbClr val="F0EEF0"/>
    <a:srgbClr val="1060A6"/>
    <a:srgbClr val="0070C0"/>
    <a:srgbClr val="FEC630"/>
    <a:srgbClr val="52C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78.900000000000006</c:v>
                </c:pt>
                <c:pt idx="1">
                  <c:v>15.8</c:v>
                </c:pt>
                <c:pt idx="2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1-4A1C-9C7C-7142E2B6D0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2F-4D57-AAAF-A335E52757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2F-4D57-AAAF-A335E52757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2F-4D57-AAAF-A335E52757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66.7</c:v>
                </c:pt>
                <c:pt idx="1">
                  <c:v>27.8</c:v>
                </c:pt>
                <c:pt idx="2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2F-4D57-AAAF-A335E52757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D28-4D28-88F2-92812F659E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28-4D28-88F2-92812F659E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D28-4D28-88F2-92812F659E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84.2</c:v>
                </c:pt>
                <c:pt idx="1">
                  <c:v>15.8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28-4D28-88F2-92812F659E4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7E-40A7-AB86-CDB94282F6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7E-40A7-AB86-CDB94282F6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7E-40A7-AB86-CDB94282F6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66.7</c:v>
                </c:pt>
                <c:pt idx="1">
                  <c:v>33.299999999999997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47E-40A7-AB86-CDB94282F61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73.7</c:v>
                </c:pt>
                <c:pt idx="1">
                  <c:v>0</c:v>
                </c:pt>
                <c:pt idx="2">
                  <c:v>26.3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1-4A1C-9C7C-7142E2B6D0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2F-4D57-AAAF-A335E52757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2F-4D57-AAAF-A335E52757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2F-4D57-AAAF-A335E52757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78.900000000000006</c:v>
                </c:pt>
                <c:pt idx="1">
                  <c:v>21.1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2F-4D57-AAAF-A335E52757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D28-4D28-88F2-92812F659E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28-4D28-88F2-92812F659E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D28-4D28-88F2-92812F659E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84.2</c:v>
                </c:pt>
                <c:pt idx="1">
                  <c:v>15.8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28-4D28-88F2-92812F659E4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2F-4D57-AAAF-A335E52757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2F-4D57-AAAF-A335E52757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2F-4D57-AAAF-A335E52757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75</c:v>
                </c:pt>
                <c:pt idx="1">
                  <c:v>25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2F-4D57-AAAF-A335E52757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D28-4D28-88F2-92812F659E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28-4D28-88F2-92812F659E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D28-4D28-88F2-92812F659E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28-4D28-88F2-92812F659E4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7E-40A7-AB86-CDB94282F6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7E-40A7-AB86-CDB94282F6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7E-40A7-AB86-CDB94282F6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68.400000000000006</c:v>
                </c:pt>
                <c:pt idx="1">
                  <c:v>31.6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47E-40A7-AB86-CDB94282F61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68.400000000000006</c:v>
                </c:pt>
                <c:pt idx="1">
                  <c:v>26.3</c:v>
                </c:pt>
                <c:pt idx="2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1-4A1C-9C7C-7142E2B6D0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2F-4D57-AAAF-A335E52757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2F-4D57-AAAF-A335E52757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2F-4D57-AAAF-A335E52757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73.7</c:v>
                </c:pt>
                <c:pt idx="1">
                  <c:v>21.1</c:v>
                </c:pt>
                <c:pt idx="2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2F-4D57-AAAF-A335E527578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D28-4D28-88F2-92812F659E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28-4D28-88F2-92812F659E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D28-4D28-88F2-92812F659E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78.900000000000006</c:v>
                </c:pt>
                <c:pt idx="1">
                  <c:v>10.5</c:v>
                </c:pt>
                <c:pt idx="2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28-4D28-88F2-92812F659E4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7E-40A7-AB86-CDB94282F6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7E-40A7-AB86-CDB94282F6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7E-40A7-AB86-CDB94282F6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94.7</c:v>
                </c:pt>
                <c:pt idx="1">
                  <c:v>5.3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47E-40A7-AB86-CDB94282F61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Sayfa1!$B$1</c:f>
              <c:strCache>
                <c:ptCount val="1"/>
                <c:pt idx="0">
                  <c:v>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Sayfa1!$A$2:$A$4</c:f>
              <c:strCache>
                <c:ptCount val="3"/>
                <c:pt idx="0">
                  <c:v>Katılıyorum</c:v>
                </c:pt>
                <c:pt idx="1">
                  <c:v>Kısmen Katılıyorum</c:v>
                </c:pt>
                <c:pt idx="2">
                  <c:v>Katılmıyorum</c:v>
                </c:pt>
              </c:strCache>
            </c:strRef>
          </c:cat>
          <c:val>
            <c:numRef>
              <c:f>Sayfa1!$B$2:$B$4</c:f>
              <c:numCache>
                <c:formatCode>General</c:formatCode>
                <c:ptCount val="3"/>
                <c:pt idx="0">
                  <c:v>84.5</c:v>
                </c:pt>
                <c:pt idx="1">
                  <c:v>15.8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1-4A1C-9C7C-7142E2B6D0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3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65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3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5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3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11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1971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47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962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11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00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09.05.2020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7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cNGTS8x7JnxNYZfbzZ4QHko6HqRO4smnDJSXceGavanpBSww/viewfor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74453" cy="6858000"/>
            <a:chOff x="-9337032" y="-1"/>
            <a:chExt cx="997445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74120" y="3097275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Kullanıcı memnuniyeti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608457" y="3247473"/>
              <a:ext cx="504945" cy="504945"/>
            </a:xfrm>
            <a:prstGeom prst="rect">
              <a:avLst/>
            </a:prstGeom>
          </p:spPr>
        </p:pic>
      </p:grpSp>
      <p:sp>
        <p:nvSpPr>
          <p:cNvPr id="60" name="TextBox 49">
            <a:extLst>
              <a:ext uri="{FF2B5EF4-FFF2-40B4-BE49-F238E27FC236}">
                <a16:creationId xmlns:a16="http://schemas.microsoft.com/office/drawing/2014/main" id="{BA4EA014-1B19-43A4-AA44-0188DFE03974}"/>
              </a:ext>
            </a:extLst>
          </p:cNvPr>
          <p:cNvSpPr txBox="1"/>
          <p:nvPr/>
        </p:nvSpPr>
        <p:spPr>
          <a:xfrm>
            <a:off x="3989340" y="1783440"/>
            <a:ext cx="7278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rgbClr val="FF5969"/>
                </a:solidFill>
                <a:latin typeface="Tw Cen MT" panose="020B0602020104020603" pitchFamily="34" charset="0"/>
              </a:rPr>
              <a:t>LISTENGLISH</a:t>
            </a:r>
            <a:endParaRPr lang="en-US" sz="66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57">
            <a:extLst>
              <a:ext uri="{FF2B5EF4-FFF2-40B4-BE49-F238E27FC236}">
                <a16:creationId xmlns:a16="http://schemas.microsoft.com/office/drawing/2014/main" id="{3BFC144B-8632-4DB4-B82E-3E7A496F2277}"/>
              </a:ext>
            </a:extLst>
          </p:cNvPr>
          <p:cNvSpPr txBox="1"/>
          <p:nvPr/>
        </p:nvSpPr>
        <p:spPr>
          <a:xfrm>
            <a:off x="3989339" y="3301019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solidFill>
                  <a:srgbClr val="5D7373"/>
                </a:solidFill>
                <a:latin typeface="Tw Cen MT" panose="020B0602020104020603" pitchFamily="34" charset="0"/>
              </a:rPr>
              <a:t>İNGİLİZCE METİN OKUMA VE DİNLEME UYGULAMASI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giriş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takım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analiz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geliştirme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araçlar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-61546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60A6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600231" y="2337438"/>
              <a:ext cx="119070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60A6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38" name="TextBox 47">
            <a:extLst>
              <a:ext uri="{FF2B5EF4-FFF2-40B4-BE49-F238E27FC236}">
                <a16:creationId xmlns:a16="http://schemas.microsoft.com/office/drawing/2014/main" id="{5E632BFB-D280-4D2E-A3F1-78A208E8A761}"/>
              </a:ext>
            </a:extLst>
          </p:cNvPr>
          <p:cNvSpPr txBox="1"/>
          <p:nvPr/>
        </p:nvSpPr>
        <p:spPr>
          <a:xfrm rot="16200000">
            <a:off x="8153834" y="3097277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Kullanıcı memnuniyeti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39" name="Picture 48">
            <a:extLst>
              <a:ext uri="{FF2B5EF4-FFF2-40B4-BE49-F238E27FC236}">
                <a16:creationId xmlns:a16="http://schemas.microsoft.com/office/drawing/2014/main" id="{5180B77E-33C1-43EE-87DD-0849601E6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081" y="3247474"/>
            <a:ext cx="530596" cy="530596"/>
          </a:xfrm>
          <a:prstGeom prst="rect">
            <a:avLst/>
          </a:prstGeom>
        </p:spPr>
      </p:pic>
      <p:graphicFrame>
        <p:nvGraphicFramePr>
          <p:cNvPr id="14" name="Grafik 13">
            <a:extLst>
              <a:ext uri="{FF2B5EF4-FFF2-40B4-BE49-F238E27FC236}">
                <a16:creationId xmlns:a16="http://schemas.microsoft.com/office/drawing/2014/main" id="{8915E4AF-3225-41B9-80FB-EBE1F0268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8884606"/>
              </p:ext>
            </p:extLst>
          </p:nvPr>
        </p:nvGraphicFramePr>
        <p:xfrm>
          <a:off x="342013" y="749969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5" name="Grafik 64">
            <a:extLst>
              <a:ext uri="{FF2B5EF4-FFF2-40B4-BE49-F238E27FC236}">
                <a16:creationId xmlns:a16="http://schemas.microsoft.com/office/drawing/2014/main" id="{A7B45BAD-7B8E-4415-ACE4-B668F825F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4261719"/>
              </p:ext>
            </p:extLst>
          </p:nvPr>
        </p:nvGraphicFramePr>
        <p:xfrm>
          <a:off x="4496341" y="749969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6" name="Grafik 65">
            <a:extLst>
              <a:ext uri="{FF2B5EF4-FFF2-40B4-BE49-F238E27FC236}">
                <a16:creationId xmlns:a16="http://schemas.microsoft.com/office/drawing/2014/main" id="{884E64A3-5A06-462D-9DB4-62DF6462F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317233"/>
              </p:ext>
            </p:extLst>
          </p:nvPr>
        </p:nvGraphicFramePr>
        <p:xfrm>
          <a:off x="309012" y="4161028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7" name="Grafik 66">
            <a:extLst>
              <a:ext uri="{FF2B5EF4-FFF2-40B4-BE49-F238E27FC236}">
                <a16:creationId xmlns:a16="http://schemas.microsoft.com/office/drawing/2014/main" id="{25FE4CBD-FDB3-479F-831F-C69EF8310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860367"/>
              </p:ext>
            </p:extLst>
          </p:nvPr>
        </p:nvGraphicFramePr>
        <p:xfrm>
          <a:off x="4504833" y="4161028"/>
          <a:ext cx="3666508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Dikdörtgen 14">
            <a:extLst>
              <a:ext uri="{FF2B5EF4-FFF2-40B4-BE49-F238E27FC236}">
                <a16:creationId xmlns:a16="http://schemas.microsoft.com/office/drawing/2014/main" id="{EABC4951-1173-4875-BE6F-37439EEB8C15}"/>
              </a:ext>
            </a:extLst>
          </p:cNvPr>
          <p:cNvSpPr/>
          <p:nvPr/>
        </p:nvSpPr>
        <p:spPr>
          <a:xfrm>
            <a:off x="261347" y="145859"/>
            <a:ext cx="4883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bir hiyerarşi sağlanması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için başlıklar kullanılmıştır.</a:t>
            </a:r>
            <a:endParaRPr lang="tr-TR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201DB46-62C9-4F7D-B653-EFE5F5942809}"/>
              </a:ext>
            </a:extLst>
          </p:cNvPr>
          <p:cNvSpPr/>
          <p:nvPr/>
        </p:nvSpPr>
        <p:spPr>
          <a:xfrm>
            <a:off x="4430768" y="143269"/>
            <a:ext cx="43543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iyi tanımlanmış hiyerarşik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bir yapı vardır.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38A8F77-919E-4E09-B23C-047CB0B0164D}"/>
              </a:ext>
            </a:extLst>
          </p:cNvPr>
          <p:cNvSpPr/>
          <p:nvPr/>
        </p:nvSpPr>
        <p:spPr>
          <a:xfrm>
            <a:off x="255887" y="3410251"/>
            <a:ext cx="422329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dirty="0">
                <a:solidFill>
                  <a:srgbClr val="202124"/>
                </a:solidFill>
                <a:latin typeface="Google Sans"/>
              </a:rPr>
              <a:t>Mobil uygulamada, ekranda bir hiyerarşi oluşturmak için başlıklardan yararlanılmıştır.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5338A994-3787-4F7A-A86E-28BBCBE5EEC4}"/>
              </a:ext>
            </a:extLst>
          </p:cNvPr>
          <p:cNvSpPr/>
          <p:nvPr/>
        </p:nvSpPr>
        <p:spPr>
          <a:xfrm>
            <a:off x="4445054" y="3330063"/>
            <a:ext cx="6096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700" dirty="0">
                <a:solidFill>
                  <a:srgbClr val="202124"/>
                </a:solidFill>
                <a:latin typeface="Google Sans"/>
              </a:rPr>
              <a:t>Mobil uygulamada birbiriyle benzeşen </a:t>
            </a:r>
          </a:p>
          <a:p>
            <a:r>
              <a:rPr lang="tr-TR" sz="1700" dirty="0">
                <a:solidFill>
                  <a:srgbClr val="202124"/>
                </a:solidFill>
                <a:latin typeface="Google Sans"/>
              </a:rPr>
              <a:t>bileşenler için benzer şekillerden </a:t>
            </a:r>
          </a:p>
          <a:p>
            <a:r>
              <a:rPr lang="tr-TR" sz="1700" dirty="0">
                <a:solidFill>
                  <a:srgbClr val="202124"/>
                </a:solidFill>
                <a:latin typeface="Google Sans"/>
              </a:rPr>
              <a:t>yararlanılmıştır.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283266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giriş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takım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analiz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geliştirme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araçlar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60A6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600231" y="2337438"/>
              <a:ext cx="119070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60A6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38" name="TextBox 47">
            <a:extLst>
              <a:ext uri="{FF2B5EF4-FFF2-40B4-BE49-F238E27FC236}">
                <a16:creationId xmlns:a16="http://schemas.microsoft.com/office/drawing/2014/main" id="{5E632BFB-D280-4D2E-A3F1-78A208E8A761}"/>
              </a:ext>
            </a:extLst>
          </p:cNvPr>
          <p:cNvSpPr txBox="1"/>
          <p:nvPr/>
        </p:nvSpPr>
        <p:spPr>
          <a:xfrm rot="16200000">
            <a:off x="8153834" y="3097277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Kullanıcı memnuniyeti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39" name="Picture 48">
            <a:extLst>
              <a:ext uri="{FF2B5EF4-FFF2-40B4-BE49-F238E27FC236}">
                <a16:creationId xmlns:a16="http://schemas.microsoft.com/office/drawing/2014/main" id="{5180B77E-33C1-43EE-87DD-0849601E6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081" y="3247474"/>
            <a:ext cx="530596" cy="530596"/>
          </a:xfrm>
          <a:prstGeom prst="rect">
            <a:avLst/>
          </a:prstGeom>
        </p:spPr>
      </p:pic>
      <p:graphicFrame>
        <p:nvGraphicFramePr>
          <p:cNvPr id="14" name="Grafik 13">
            <a:extLst>
              <a:ext uri="{FF2B5EF4-FFF2-40B4-BE49-F238E27FC236}">
                <a16:creationId xmlns:a16="http://schemas.microsoft.com/office/drawing/2014/main" id="{8915E4AF-3225-41B9-80FB-EBE1F0268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01349"/>
              </p:ext>
            </p:extLst>
          </p:nvPr>
        </p:nvGraphicFramePr>
        <p:xfrm>
          <a:off x="342013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5" name="Grafik 64">
            <a:extLst>
              <a:ext uri="{FF2B5EF4-FFF2-40B4-BE49-F238E27FC236}">
                <a16:creationId xmlns:a16="http://schemas.microsoft.com/office/drawing/2014/main" id="{A7B45BAD-7B8E-4415-ACE4-B668F825F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916338"/>
              </p:ext>
            </p:extLst>
          </p:nvPr>
        </p:nvGraphicFramePr>
        <p:xfrm>
          <a:off x="4496341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6" name="Grafik 65">
            <a:extLst>
              <a:ext uri="{FF2B5EF4-FFF2-40B4-BE49-F238E27FC236}">
                <a16:creationId xmlns:a16="http://schemas.microsoft.com/office/drawing/2014/main" id="{884E64A3-5A06-462D-9DB4-62DF6462F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556644"/>
              </p:ext>
            </p:extLst>
          </p:nvPr>
        </p:nvGraphicFramePr>
        <p:xfrm>
          <a:off x="350245" y="4087867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Dikdörtgen 14">
            <a:extLst>
              <a:ext uri="{FF2B5EF4-FFF2-40B4-BE49-F238E27FC236}">
                <a16:creationId xmlns:a16="http://schemas.microsoft.com/office/drawing/2014/main" id="{EABC4951-1173-4875-BE6F-37439EEB8C15}"/>
              </a:ext>
            </a:extLst>
          </p:cNvPr>
          <p:cNvSpPr/>
          <p:nvPr/>
        </p:nvSpPr>
        <p:spPr>
          <a:xfrm>
            <a:off x="282906" y="204454"/>
            <a:ext cx="3811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bir ekrandan başka bir ekrana geçiş yapılırken bilgi verilir.</a:t>
            </a:r>
            <a:endParaRPr lang="tr-TR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201DB46-62C9-4F7D-B653-EFE5F5942809}"/>
              </a:ext>
            </a:extLst>
          </p:cNvPr>
          <p:cNvSpPr/>
          <p:nvPr/>
        </p:nvSpPr>
        <p:spPr>
          <a:xfrm>
            <a:off x="4430768" y="213605"/>
            <a:ext cx="39384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  </a:t>
            </a:r>
            <a:r>
              <a:rPr lang="sv-SE" dirty="0">
                <a:solidFill>
                  <a:srgbClr val="202124"/>
                </a:solidFill>
                <a:latin typeface="Google Sans"/>
              </a:rPr>
              <a:t>bir ekrandan başka bir </a:t>
            </a:r>
            <a:endParaRPr lang="tr-TR" dirty="0">
              <a:solidFill>
                <a:srgbClr val="202124"/>
              </a:solidFill>
              <a:latin typeface="Google Sans"/>
            </a:endParaRPr>
          </a:p>
          <a:p>
            <a:r>
              <a:rPr lang="sv-SE" dirty="0">
                <a:solidFill>
                  <a:srgbClr val="202124"/>
                </a:solidFill>
                <a:latin typeface="Google Sans"/>
              </a:rPr>
              <a:t>ekrana sorunsuz geçiş yapar.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38A8F77-919E-4E09-B23C-047CB0B0164D}"/>
              </a:ext>
            </a:extLst>
          </p:cNvPr>
          <p:cNvSpPr/>
          <p:nvPr/>
        </p:nvSpPr>
        <p:spPr>
          <a:xfrm>
            <a:off x="278931" y="3460258"/>
            <a:ext cx="422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ses ve görüntü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kalitesi yüksektir.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5338A994-3787-4F7A-A86E-28BBCBE5EEC4}"/>
              </a:ext>
            </a:extLst>
          </p:cNvPr>
          <p:cNvSpPr/>
          <p:nvPr/>
        </p:nvSpPr>
        <p:spPr>
          <a:xfrm>
            <a:off x="4623667" y="5239123"/>
            <a:ext cx="4481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Toplam 19 katılımcı ile gerçekleştirilmiştir.</a:t>
            </a:r>
          </a:p>
          <a:p>
            <a:endParaRPr lang="tr-TR" dirty="0">
              <a:solidFill>
                <a:srgbClr val="202124"/>
              </a:solidFill>
              <a:latin typeface="Google Sans"/>
            </a:endParaRPr>
          </a:p>
          <a:p>
            <a:pPr algn="r"/>
            <a:r>
              <a:rPr lang="tr-TR" dirty="0">
                <a:solidFill>
                  <a:srgbClr val="202124"/>
                </a:solidFill>
                <a:latin typeface="Google Sans"/>
              </a:rPr>
              <a:t>09.05.2020 16:00 </a:t>
            </a:r>
          </a:p>
        </p:txBody>
      </p:sp>
    </p:spTree>
    <p:extLst>
      <p:ext uri="{BB962C8B-B14F-4D97-AF65-F5344CB8AC3E}">
        <p14:creationId xmlns:p14="http://schemas.microsoft.com/office/powerpoint/2010/main" val="140980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060A6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600231" y="2337438"/>
              <a:ext cx="119070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060A6"/>
                </a:solidFill>
              </a:endParaRPr>
            </a:p>
          </p:txBody>
        </p:sp>
      </p:grpSp>
      <p:sp>
        <p:nvSpPr>
          <p:cNvPr id="68" name="TextBox 34">
            <a:extLst>
              <a:ext uri="{FF2B5EF4-FFF2-40B4-BE49-F238E27FC236}">
                <a16:creationId xmlns:a16="http://schemas.microsoft.com/office/drawing/2014/main" id="{F07266F1-023E-42B9-9E43-0F75AB4D4B2E}"/>
              </a:ext>
            </a:extLst>
          </p:cNvPr>
          <p:cNvSpPr txBox="1"/>
          <p:nvPr/>
        </p:nvSpPr>
        <p:spPr>
          <a:xfrm>
            <a:off x="623913" y="3691033"/>
            <a:ext cx="6925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6E7373"/>
                </a:solidFill>
                <a:latin typeface="Tw Cen MT" panose="020B0602020104020603" pitchFamily="34" charset="0"/>
              </a:rPr>
              <a:t>Kullanıcı memnuniyet anketimize aşağıdaki linkten ulaşabilirsiniz.</a:t>
            </a:r>
          </a:p>
          <a:p>
            <a:pPr algn="ctr"/>
            <a:r>
              <a:rPr lang="tr-TR" sz="2000" dirty="0">
                <a:solidFill>
                  <a:srgbClr val="6E737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000" dirty="0">
                <a:solidFill>
                  <a:srgbClr val="7348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https://docs.google.com/forms/d/e/1FAIpQLScNGTS8x7JnxNYZfbzZ4QHko6HqRO4smnDJSXceGavanpBSww/viewform</a:t>
            </a:r>
            <a:endParaRPr lang="en-US" sz="2000" dirty="0">
              <a:solidFill>
                <a:srgbClr val="7348BC"/>
              </a:solidFill>
              <a:latin typeface="Tw Cen MT" panose="020B0602020104020603" pitchFamily="34" charset="0"/>
            </a:endParaRPr>
          </a:p>
        </p:txBody>
      </p:sp>
      <p:grpSp>
        <p:nvGrpSpPr>
          <p:cNvPr id="69" name="Group 44">
            <a:extLst>
              <a:ext uri="{FF2B5EF4-FFF2-40B4-BE49-F238E27FC236}">
                <a16:creationId xmlns:a16="http://schemas.microsoft.com/office/drawing/2014/main" id="{6CFCBD73-B3B6-4C96-BE4B-8466D63A75FA}"/>
              </a:ext>
            </a:extLst>
          </p:cNvPr>
          <p:cNvGrpSpPr/>
          <p:nvPr/>
        </p:nvGrpSpPr>
        <p:grpSpPr>
          <a:xfrm>
            <a:off x="2878897" y="1430463"/>
            <a:ext cx="1813790" cy="1813790"/>
            <a:chOff x="6403225" y="2209800"/>
            <a:chExt cx="2090058" cy="2090058"/>
          </a:xfrm>
          <a:solidFill>
            <a:srgbClr val="1060A6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14D6D8E-A4C2-49B9-9364-833868E0A81A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/>
                </a:solidFill>
              </a:endParaRPr>
            </a:p>
          </p:txBody>
        </p:sp>
        <p:pic>
          <p:nvPicPr>
            <p:cNvPr id="81" name="Picture 46">
              <a:extLst>
                <a:ext uri="{FF2B5EF4-FFF2-40B4-BE49-F238E27FC236}">
                  <a16:creationId xmlns:a16="http://schemas.microsoft.com/office/drawing/2014/main" id="{D38A2E40-409F-4D66-B334-2734A754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1" t="6058" r="17299" b="5810"/>
            <a:stretch/>
          </p:blipFill>
          <p:spPr>
            <a:xfrm>
              <a:off x="7026985" y="2689073"/>
              <a:ext cx="851048" cy="1134729"/>
            </a:xfrm>
            <a:prstGeom prst="rect">
              <a:avLst/>
            </a:prstGeom>
            <a:grpFill/>
          </p:spPr>
        </p:pic>
      </p:grpSp>
      <p:sp>
        <p:nvSpPr>
          <p:cNvPr id="38" name="TextBox 47">
            <a:extLst>
              <a:ext uri="{FF2B5EF4-FFF2-40B4-BE49-F238E27FC236}">
                <a16:creationId xmlns:a16="http://schemas.microsoft.com/office/drawing/2014/main" id="{5E632BFB-D280-4D2E-A3F1-78A208E8A761}"/>
              </a:ext>
            </a:extLst>
          </p:cNvPr>
          <p:cNvSpPr txBox="1"/>
          <p:nvPr/>
        </p:nvSpPr>
        <p:spPr>
          <a:xfrm rot="16200000">
            <a:off x="8153834" y="3097277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39" name="Picture 48">
            <a:extLst>
              <a:ext uri="{FF2B5EF4-FFF2-40B4-BE49-F238E27FC236}">
                <a16:creationId xmlns:a16="http://schemas.microsoft.com/office/drawing/2014/main" id="{5180B77E-33C1-43EE-87DD-0849601E6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081" y="3247474"/>
            <a:ext cx="530596" cy="5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22038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Picture 80">
            <a:extLst>
              <a:ext uri="{FF2B5EF4-FFF2-40B4-BE49-F238E27FC236}">
                <a16:creationId xmlns:a16="http://schemas.microsoft.com/office/drawing/2014/main" id="{B013D43A-48AE-450C-B6E5-F6F3ED92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2" r="4227" b="16351"/>
          <a:stretch/>
        </p:blipFill>
        <p:spPr>
          <a:xfrm>
            <a:off x="6289961" y="1346432"/>
            <a:ext cx="1586084" cy="1648615"/>
          </a:xfrm>
          <a:prstGeom prst="ellipse">
            <a:avLst/>
          </a:prstGeom>
        </p:spPr>
      </p:pic>
      <p:sp>
        <p:nvSpPr>
          <p:cNvPr id="40" name="TextBox 85">
            <a:extLst>
              <a:ext uri="{FF2B5EF4-FFF2-40B4-BE49-F238E27FC236}">
                <a16:creationId xmlns:a16="http://schemas.microsoft.com/office/drawing/2014/main" id="{7DF29190-714A-4B47-978D-C0450C0703AC}"/>
              </a:ext>
            </a:extLst>
          </p:cNvPr>
          <p:cNvSpPr txBox="1"/>
          <p:nvPr/>
        </p:nvSpPr>
        <p:spPr>
          <a:xfrm>
            <a:off x="3747873" y="3317386"/>
            <a:ext cx="6791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687373"/>
                </a:solidFill>
                <a:latin typeface="Tw Cen MT" panose="020B0602020104020603" pitchFamily="34" charset="0"/>
              </a:rPr>
              <a:t>Bu </a:t>
            </a:r>
            <a:r>
              <a:rPr lang="tr-TR" sz="3200" dirty="0">
                <a:solidFill>
                  <a:srgbClr val="687373"/>
                </a:solidFill>
                <a:latin typeface="Tw Cen MT" panose="020B0602020104020603" pitchFamily="34" charset="0"/>
              </a:rPr>
              <a:t>uygulama kullanıcılara ücretsiz bir şekilde İngilizce dinleme ve okuma pratikleri sunar.</a:t>
            </a:r>
            <a:endParaRPr lang="en-US" sz="3200" dirty="0">
              <a:solidFill>
                <a:srgbClr val="687373"/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TextBox 47">
            <a:extLst>
              <a:ext uri="{FF2B5EF4-FFF2-40B4-BE49-F238E27FC236}">
                <a16:creationId xmlns:a16="http://schemas.microsoft.com/office/drawing/2014/main" id="{BFB14F57-F4AD-4189-A8B0-6C4977A83AFE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36" name="Picture 48">
            <a:extLst>
              <a:ext uri="{FF2B5EF4-FFF2-40B4-BE49-F238E27FC236}">
                <a16:creationId xmlns:a16="http://schemas.microsoft.com/office/drawing/2014/main" id="{1AA2B822-4B0E-4B71-9F2D-2EA54706D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TextBox 122">
            <a:extLst>
              <a:ext uri="{FF2B5EF4-FFF2-40B4-BE49-F238E27FC236}">
                <a16:creationId xmlns:a16="http://schemas.microsoft.com/office/drawing/2014/main" id="{1324AAFE-75DD-490A-B58C-88607D4C2A43}"/>
              </a:ext>
            </a:extLst>
          </p:cNvPr>
          <p:cNvSpPr txBox="1"/>
          <p:nvPr/>
        </p:nvSpPr>
        <p:spPr>
          <a:xfrm>
            <a:off x="6830600" y="4698356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03A1A4"/>
                </a:solidFill>
                <a:latin typeface="Tw Cen MT" panose="020B0602020104020603" pitchFamily="34" charset="0"/>
              </a:rPr>
              <a:t>ŞÜKRİYE ÇAVDAR</a:t>
            </a:r>
            <a:endParaRPr lang="en-US" sz="24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pSp>
        <p:nvGrpSpPr>
          <p:cNvPr id="72" name="Group 99">
            <a:extLst>
              <a:ext uri="{FF2B5EF4-FFF2-40B4-BE49-F238E27FC236}">
                <a16:creationId xmlns:a16="http://schemas.microsoft.com/office/drawing/2014/main" id="{2A558E3F-F582-4192-A21E-071351D37BCE}"/>
              </a:ext>
            </a:extLst>
          </p:cNvPr>
          <p:cNvGrpSpPr/>
          <p:nvPr/>
        </p:nvGrpSpPr>
        <p:grpSpPr>
          <a:xfrm>
            <a:off x="3998586" y="2223499"/>
            <a:ext cx="2017225" cy="2017224"/>
            <a:chOff x="1396416" y="1752404"/>
            <a:chExt cx="2362200" cy="236220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130707-77DC-425F-887C-8F73DA6A0D4F}"/>
                </a:ext>
              </a:extLst>
            </p:cNvPr>
            <p:cNvSpPr/>
            <p:nvPr/>
          </p:nvSpPr>
          <p:spPr>
            <a:xfrm>
              <a:off x="1396416" y="1752404"/>
              <a:ext cx="2362200" cy="2362200"/>
            </a:xfrm>
            <a:prstGeom prst="ellipse">
              <a:avLst/>
            </a:prstGeom>
            <a:solidFill>
              <a:srgbClr val="FEC630"/>
            </a:solidFill>
            <a:ln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EC630"/>
                </a:solidFill>
              </a:endParaRPr>
            </a:p>
          </p:txBody>
        </p:sp>
        <p:pic>
          <p:nvPicPr>
            <p:cNvPr id="74" name="Picture 101">
              <a:extLst>
                <a:ext uri="{FF2B5EF4-FFF2-40B4-BE49-F238E27FC236}">
                  <a16:creationId xmlns:a16="http://schemas.microsoft.com/office/drawing/2014/main" id="{287CD6B8-2DD4-4E02-AFD4-C1798079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6411" y="1897817"/>
              <a:ext cx="1933737" cy="2072006"/>
            </a:xfrm>
            <a:prstGeom prst="ellipse">
              <a:avLst/>
            </a:prstGeom>
            <a:ln>
              <a:solidFill>
                <a:srgbClr val="FEC630"/>
              </a:solidFill>
            </a:ln>
          </p:spPr>
        </p:pic>
      </p:grpSp>
      <p:sp>
        <p:nvSpPr>
          <p:cNvPr id="75" name="TextBox 118">
            <a:extLst>
              <a:ext uri="{FF2B5EF4-FFF2-40B4-BE49-F238E27FC236}">
                <a16:creationId xmlns:a16="http://schemas.microsoft.com/office/drawing/2014/main" id="{DC6EC634-EDDD-4838-AED0-9AEF0BBB3391}"/>
              </a:ext>
            </a:extLst>
          </p:cNvPr>
          <p:cNvSpPr txBox="1"/>
          <p:nvPr/>
        </p:nvSpPr>
        <p:spPr>
          <a:xfrm>
            <a:off x="3372083" y="4698355"/>
            <a:ext cx="302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FEC630"/>
                </a:solidFill>
                <a:latin typeface="Tw Cen MT" panose="020B0602020104020603" pitchFamily="34" charset="0"/>
              </a:rPr>
              <a:t>MÜBERRA DURUPINAR</a:t>
            </a:r>
            <a:endParaRPr lang="en-US" sz="2400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9286BC53-C575-4FF7-AFD2-3C8950E81613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52" name="Picture 48">
            <a:extLst>
              <a:ext uri="{FF2B5EF4-FFF2-40B4-BE49-F238E27FC236}">
                <a16:creationId xmlns:a16="http://schemas.microsoft.com/office/drawing/2014/main" id="{A69AA51D-2250-42C3-AC09-300EABB6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4A0E3A73-6FC1-4B02-99D2-B349406EAEA8}"/>
              </a:ext>
            </a:extLst>
          </p:cNvPr>
          <p:cNvSpPr/>
          <p:nvPr/>
        </p:nvSpPr>
        <p:spPr>
          <a:xfrm>
            <a:off x="6980771" y="2184468"/>
            <a:ext cx="2075350" cy="2075350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101">
            <a:extLst>
              <a:ext uri="{FF2B5EF4-FFF2-40B4-BE49-F238E27FC236}">
                <a16:creationId xmlns:a16="http://schemas.microsoft.com/office/drawing/2014/main" id="{DC1B90B8-7720-42D0-8D4A-F83AF61196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0" r="-4157" b="9995"/>
          <a:stretch/>
        </p:blipFill>
        <p:spPr>
          <a:xfrm>
            <a:off x="7151285" y="2337438"/>
            <a:ext cx="1754450" cy="1769410"/>
          </a:xfrm>
          <a:prstGeom prst="ellipse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5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95">
            <a:extLst>
              <a:ext uri="{FF2B5EF4-FFF2-40B4-BE49-F238E27FC236}">
                <a16:creationId xmlns:a16="http://schemas.microsoft.com/office/drawing/2014/main" id="{11BD5608-B395-4CB0-8BAB-5E6D382CAB74}"/>
              </a:ext>
            </a:extLst>
          </p:cNvPr>
          <p:cNvGrpSpPr/>
          <p:nvPr/>
        </p:nvGrpSpPr>
        <p:grpSpPr>
          <a:xfrm>
            <a:off x="7976170" y="1450493"/>
            <a:ext cx="1805441" cy="2123658"/>
            <a:chOff x="6381342" y="2141739"/>
            <a:chExt cx="1805441" cy="2123658"/>
          </a:xfrm>
        </p:grpSpPr>
        <p:sp>
          <p:nvSpPr>
            <p:cNvPr id="40" name="Rectangle: Top Corners Rounded 96">
              <a:extLst>
                <a:ext uri="{FF2B5EF4-FFF2-40B4-BE49-F238E27FC236}">
                  <a16:creationId xmlns:a16="http://schemas.microsoft.com/office/drawing/2014/main" id="{80BEF4A5-59A1-4499-BAAC-F9E3F62FE2E0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97">
              <a:extLst>
                <a:ext uri="{FF2B5EF4-FFF2-40B4-BE49-F238E27FC236}">
                  <a16:creationId xmlns:a16="http://schemas.microsoft.com/office/drawing/2014/main" id="{6210BA6F-36DF-4604-979C-C528365E32C0}"/>
                </a:ext>
              </a:extLst>
            </p:cNvPr>
            <p:cNvSpPr txBox="1"/>
            <p:nvPr/>
          </p:nvSpPr>
          <p:spPr>
            <a:xfrm>
              <a:off x="6381342" y="2141739"/>
              <a:ext cx="18054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tr-TR" sz="2800" b="1" kern="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RAKİPLER </a:t>
              </a:r>
              <a:r>
                <a:rPr lang="tr-TR" sz="2000" b="1" kern="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VE</a:t>
              </a:r>
            </a:p>
            <a:p>
              <a:pPr algn="ctr" defTabSz="914400">
                <a:defRPr/>
              </a:pPr>
              <a:r>
                <a:rPr lang="tr-TR" sz="2800" b="1" kern="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FARK</a:t>
              </a:r>
              <a:endParaRPr lang="en-US" sz="2800" b="1" kern="0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  <a:p>
              <a:pPr algn="ctr" defTabSz="914400">
                <a:defRPr/>
              </a:pPr>
              <a:endParaRPr lang="en-US" sz="2800" b="1" kern="0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6E7E9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</p:grpSp>
      <p:grpSp>
        <p:nvGrpSpPr>
          <p:cNvPr id="43" name="Group 99">
            <a:extLst>
              <a:ext uri="{FF2B5EF4-FFF2-40B4-BE49-F238E27FC236}">
                <a16:creationId xmlns:a16="http://schemas.microsoft.com/office/drawing/2014/main" id="{524ED3F4-6385-4631-AED2-C8C199C3F006}"/>
              </a:ext>
            </a:extLst>
          </p:cNvPr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</p:grpSpPr>
        <p:sp>
          <p:nvSpPr>
            <p:cNvPr id="44" name="Rectangle: Top Corners Rounded 100">
              <a:extLst>
                <a:ext uri="{FF2B5EF4-FFF2-40B4-BE49-F238E27FC236}">
                  <a16:creationId xmlns:a16="http://schemas.microsoft.com/office/drawing/2014/main" id="{EB4B64A2-E66A-4EF0-B25B-E364A0B56AA9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101">
              <a:extLst>
                <a:ext uri="{FF2B5EF4-FFF2-40B4-BE49-F238E27FC236}">
                  <a16:creationId xmlns:a16="http://schemas.microsoft.com/office/drawing/2014/main" id="{906151C4-5432-4166-A4DE-F5F4AD484244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r-TR" sz="3200" b="1" kern="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HEDEF KİTLE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E6E7E9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</p:grpSp>
      <p:grpSp>
        <p:nvGrpSpPr>
          <p:cNvPr id="47" name="Group 103">
            <a:extLst>
              <a:ext uri="{FF2B5EF4-FFF2-40B4-BE49-F238E27FC236}">
                <a16:creationId xmlns:a16="http://schemas.microsoft.com/office/drawing/2014/main" id="{11FC7A3A-6893-4414-A688-FA32E9421559}"/>
              </a:ext>
            </a:extLst>
          </p:cNvPr>
          <p:cNvGrpSpPr/>
          <p:nvPr/>
        </p:nvGrpSpPr>
        <p:grpSpPr>
          <a:xfrm>
            <a:off x="2998782" y="1518554"/>
            <a:ext cx="1805441" cy="1866900"/>
            <a:chOff x="1403954" y="2209800"/>
            <a:chExt cx="1805441" cy="1866900"/>
          </a:xfrm>
        </p:grpSpPr>
        <p:sp>
          <p:nvSpPr>
            <p:cNvPr id="48" name="Rectangle: Top Corners Rounded 104">
              <a:extLst>
                <a:ext uri="{FF2B5EF4-FFF2-40B4-BE49-F238E27FC236}">
                  <a16:creationId xmlns:a16="http://schemas.microsoft.com/office/drawing/2014/main" id="{0674E673-3361-493B-A401-67BB60F575B1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105">
              <a:extLst>
                <a:ext uri="{FF2B5EF4-FFF2-40B4-BE49-F238E27FC236}">
                  <a16:creationId xmlns:a16="http://schemas.microsoft.com/office/drawing/2014/main" id="{427B6277-7EC4-4433-8E7F-D6C097D5BA3D}"/>
                </a:ext>
              </a:extLst>
            </p:cNvPr>
            <p:cNvSpPr txBox="1"/>
            <p:nvPr/>
          </p:nvSpPr>
          <p:spPr>
            <a:xfrm>
              <a:off x="1403954" y="2402520"/>
              <a:ext cx="180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</a:rPr>
                <a:t>AMAÇ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E6E7E9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</p:grpSp>
      <p:sp>
        <p:nvSpPr>
          <p:cNvPr id="84" name="Freeform: Shape 107">
            <a:extLst>
              <a:ext uri="{FF2B5EF4-FFF2-40B4-BE49-F238E27FC236}">
                <a16:creationId xmlns:a16="http://schemas.microsoft.com/office/drawing/2014/main" id="{52084D3C-DCC8-424B-A549-0AC364236FBB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108">
            <a:extLst>
              <a:ext uri="{FF2B5EF4-FFF2-40B4-BE49-F238E27FC236}">
                <a16:creationId xmlns:a16="http://schemas.microsoft.com/office/drawing/2014/main" id="{9ABBF061-BED8-4C08-8FD1-28574AE80A26}"/>
              </a:ext>
            </a:extLst>
          </p:cNvPr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109">
            <a:extLst>
              <a:ext uri="{FF2B5EF4-FFF2-40B4-BE49-F238E27FC236}">
                <a16:creationId xmlns:a16="http://schemas.microsoft.com/office/drawing/2014/main" id="{C4EB5E49-C5ED-495F-A354-585FEE313962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113">
            <a:extLst>
              <a:ext uri="{FF2B5EF4-FFF2-40B4-BE49-F238E27FC236}">
                <a16:creationId xmlns:a16="http://schemas.microsoft.com/office/drawing/2014/main" id="{F489BF51-4865-4330-B21B-F6184203D34A}"/>
              </a:ext>
            </a:extLst>
          </p:cNvPr>
          <p:cNvGrpSpPr/>
          <p:nvPr/>
        </p:nvGrpSpPr>
        <p:grpSpPr>
          <a:xfrm>
            <a:off x="3089346" y="2991226"/>
            <a:ext cx="1591582" cy="2585323"/>
            <a:chOff x="1488849" y="3837442"/>
            <a:chExt cx="1591582" cy="2585323"/>
          </a:xfrm>
        </p:grpSpPr>
        <p:sp>
          <p:nvSpPr>
            <p:cNvPr id="88" name="TextBox 114">
              <a:extLst>
                <a:ext uri="{FF2B5EF4-FFF2-40B4-BE49-F238E27FC236}">
                  <a16:creationId xmlns:a16="http://schemas.microsoft.com/office/drawing/2014/main" id="{56095BF7-9376-4245-A16C-948FE699BD19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b="1" dirty="0">
                  <a:solidFill>
                    <a:srgbClr val="687373"/>
                  </a:solidFill>
                  <a:latin typeface="Tw Cen MT" panose="020B0602020104020603" pitchFamily="34" charset="0"/>
                </a:rPr>
                <a:t>K</a:t>
              </a:r>
              <a:r>
                <a:rPr lang="en-US" b="1" dirty="0">
                  <a:solidFill>
                    <a:srgbClr val="6E7373"/>
                  </a:solidFill>
                  <a:latin typeface="Tw Cen MT" panose="020B0602020104020603" pitchFamily="34" charset="0"/>
                </a:rPr>
                <a:t>ullanıcıların, akıllı cep telefonu ile İngilizce dinleme ve okuma çalışmaları </a:t>
              </a:r>
              <a:r>
                <a:rPr lang="en-US" b="1" dirty="0">
                  <a:solidFill>
                    <a:srgbClr val="687373"/>
                  </a:solidFill>
                  <a:latin typeface="Tw Cen MT" panose="020B0602020104020603" pitchFamily="34" charset="0"/>
                </a:rPr>
                <a:t>yapmaları</a:t>
              </a:r>
            </a:p>
            <a:p>
              <a:pPr algn="ctr"/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9" name="TextBox 115">
              <a:extLst>
                <a:ext uri="{FF2B5EF4-FFF2-40B4-BE49-F238E27FC236}">
                  <a16:creationId xmlns:a16="http://schemas.microsoft.com/office/drawing/2014/main" id="{460009F4-2F23-4FCA-BE9F-F716798F1C62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0" name="TextBox 47">
            <a:extLst>
              <a:ext uri="{FF2B5EF4-FFF2-40B4-BE49-F238E27FC236}">
                <a16:creationId xmlns:a16="http://schemas.microsoft.com/office/drawing/2014/main" id="{1D0F86B1-DF0D-4B67-B6F6-217E45FC23B5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91" name="Picture 48">
            <a:extLst>
              <a:ext uri="{FF2B5EF4-FFF2-40B4-BE49-F238E27FC236}">
                <a16:creationId xmlns:a16="http://schemas.microsoft.com/office/drawing/2014/main" id="{2E35D6DF-0918-4CEB-9295-F39B102BE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  <p:sp>
        <p:nvSpPr>
          <p:cNvPr id="94" name="TextBox 118">
            <a:extLst>
              <a:ext uri="{FF2B5EF4-FFF2-40B4-BE49-F238E27FC236}">
                <a16:creationId xmlns:a16="http://schemas.microsoft.com/office/drawing/2014/main" id="{E784437E-0B6E-45B2-8A72-F3C0522CF3D8}"/>
              </a:ext>
            </a:extLst>
          </p:cNvPr>
          <p:cNvSpPr txBox="1"/>
          <p:nvPr/>
        </p:nvSpPr>
        <p:spPr>
          <a:xfrm>
            <a:off x="5573418" y="3149159"/>
            <a:ext cx="15915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687373"/>
                </a:solidFill>
                <a:latin typeface="Tw Cen MT" panose="020B0602020104020603" pitchFamily="34" charset="0"/>
              </a:rPr>
              <a:t>İngilizce dinleme becerilerini geliştirmek isteyen bireyler</a:t>
            </a:r>
            <a:endParaRPr lang="en-US" b="1" dirty="0">
              <a:solidFill>
                <a:srgbClr val="687373"/>
              </a:solidFill>
              <a:latin typeface="Tw Cen MT" panose="020B0602020104020603" pitchFamily="34" charset="0"/>
            </a:endParaRPr>
          </a:p>
        </p:txBody>
      </p:sp>
      <p:sp>
        <p:nvSpPr>
          <p:cNvPr id="95" name="TextBox 118">
            <a:extLst>
              <a:ext uri="{FF2B5EF4-FFF2-40B4-BE49-F238E27FC236}">
                <a16:creationId xmlns:a16="http://schemas.microsoft.com/office/drawing/2014/main" id="{596BD194-8695-4014-8F96-B6C95842719D}"/>
              </a:ext>
            </a:extLst>
          </p:cNvPr>
          <p:cNvSpPr txBox="1"/>
          <p:nvPr/>
        </p:nvSpPr>
        <p:spPr>
          <a:xfrm>
            <a:off x="8083100" y="3052439"/>
            <a:ext cx="15915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687373"/>
                </a:solidFill>
                <a:latin typeface="Tw Cen MT" panose="020B0602020104020603" pitchFamily="34" charset="0"/>
              </a:rPr>
              <a:t>Esnek olarak içerik geliştirme</a:t>
            </a:r>
          </a:p>
          <a:p>
            <a:pPr algn="ctr"/>
            <a:r>
              <a:rPr lang="tr-TR" b="1" dirty="0">
                <a:solidFill>
                  <a:srgbClr val="687373"/>
                </a:solidFill>
                <a:latin typeface="Tw Cen MT" panose="020B0602020104020603" pitchFamily="34" charset="0"/>
              </a:rPr>
              <a:t>Ses kalitesi ve anlaşılır konuşmalar</a:t>
            </a:r>
          </a:p>
        </p:txBody>
      </p: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94" grpId="0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5" name="Straight Connector 95">
            <a:extLst>
              <a:ext uri="{FF2B5EF4-FFF2-40B4-BE49-F238E27FC236}">
                <a16:creationId xmlns:a16="http://schemas.microsoft.com/office/drawing/2014/main" id="{BC5D98C6-8DE4-499D-9092-822AEAC3D562}"/>
              </a:ext>
            </a:extLst>
          </p:cNvPr>
          <p:cNvCxnSpPr/>
          <p:nvPr/>
        </p:nvCxnSpPr>
        <p:spPr>
          <a:xfrm>
            <a:off x="385001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96">
            <a:extLst>
              <a:ext uri="{FF2B5EF4-FFF2-40B4-BE49-F238E27FC236}">
                <a16:creationId xmlns:a16="http://schemas.microsoft.com/office/drawing/2014/main" id="{19202F4F-1ADF-46A1-80AE-98E965335FEB}"/>
              </a:ext>
            </a:extLst>
          </p:cNvPr>
          <p:cNvGrpSpPr/>
          <p:nvPr/>
        </p:nvGrpSpPr>
        <p:grpSpPr>
          <a:xfrm>
            <a:off x="3638922" y="3517706"/>
            <a:ext cx="211094" cy="211094"/>
            <a:chOff x="1677812" y="4248152"/>
            <a:chExt cx="211094" cy="21109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065495-1118-4D67-AAA9-901DC5E956C6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9BE87F9-C7D3-40B6-9EB3-2D9AD26B302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9" name="Straight Connector 99">
            <a:extLst>
              <a:ext uri="{FF2B5EF4-FFF2-40B4-BE49-F238E27FC236}">
                <a16:creationId xmlns:a16="http://schemas.microsoft.com/office/drawing/2014/main" id="{907351F8-280B-4C2A-89D7-65E41544F900}"/>
              </a:ext>
            </a:extLst>
          </p:cNvPr>
          <p:cNvCxnSpPr/>
          <p:nvPr/>
        </p:nvCxnSpPr>
        <p:spPr>
          <a:xfrm>
            <a:off x="599773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100">
            <a:extLst>
              <a:ext uri="{FF2B5EF4-FFF2-40B4-BE49-F238E27FC236}">
                <a16:creationId xmlns:a16="http://schemas.microsoft.com/office/drawing/2014/main" id="{DC1EC5B6-B7DB-452E-9332-6000AEAB4AE2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33F75E3-6389-469E-A626-AAE48EE8601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CEC080-6732-400A-A0A3-6D74A2E19C3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103">
            <a:extLst>
              <a:ext uri="{FF2B5EF4-FFF2-40B4-BE49-F238E27FC236}">
                <a16:creationId xmlns:a16="http://schemas.microsoft.com/office/drawing/2014/main" id="{174DF63B-B26A-4480-A663-D5C52B22D417}"/>
              </a:ext>
            </a:extLst>
          </p:cNvPr>
          <p:cNvGrpSpPr/>
          <p:nvPr/>
        </p:nvGrpSpPr>
        <p:grpSpPr>
          <a:xfrm>
            <a:off x="7934360" y="3517706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FF9F082-BD85-467C-B291-0AC8E4932298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C6E20E6-C2E6-438E-869F-1870D0891438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TextBox 107">
            <a:extLst>
              <a:ext uri="{FF2B5EF4-FFF2-40B4-BE49-F238E27FC236}">
                <a16:creationId xmlns:a16="http://schemas.microsoft.com/office/drawing/2014/main" id="{4DCAD485-7146-40E7-98D0-BD87826F7FF5}"/>
              </a:ext>
            </a:extLst>
          </p:cNvPr>
          <p:cNvSpPr txBox="1"/>
          <p:nvPr/>
        </p:nvSpPr>
        <p:spPr>
          <a:xfrm>
            <a:off x="2574352" y="4262723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5D7373"/>
                </a:solidFill>
                <a:latin typeface="Tw Cen MT" panose="020B0602020104020603" pitchFamily="34" charset="0"/>
              </a:rPr>
              <a:t>PAZAR ANALİZİ</a:t>
            </a:r>
            <a:endParaRPr lang="en-US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88" name="TextBox 109">
            <a:extLst>
              <a:ext uri="{FF2B5EF4-FFF2-40B4-BE49-F238E27FC236}">
                <a16:creationId xmlns:a16="http://schemas.microsoft.com/office/drawing/2014/main" id="{F7B85D8A-FAAE-4B37-8449-B00A0A345664}"/>
              </a:ext>
            </a:extLst>
          </p:cNvPr>
          <p:cNvSpPr txBox="1"/>
          <p:nvPr/>
        </p:nvSpPr>
        <p:spPr>
          <a:xfrm>
            <a:off x="2567641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ARAŞTIRMA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89" name="Group 110">
            <a:extLst>
              <a:ext uri="{FF2B5EF4-FFF2-40B4-BE49-F238E27FC236}">
                <a16:creationId xmlns:a16="http://schemas.microsoft.com/office/drawing/2014/main" id="{1F0B4360-CC52-4049-B122-D3AEE0BF5E73}"/>
              </a:ext>
            </a:extLst>
          </p:cNvPr>
          <p:cNvGrpSpPr/>
          <p:nvPr/>
        </p:nvGrpSpPr>
        <p:grpSpPr>
          <a:xfrm>
            <a:off x="4783446" y="4289381"/>
            <a:ext cx="2289049" cy="548656"/>
            <a:chOff x="1514240" y="4816886"/>
            <a:chExt cx="2289049" cy="548656"/>
          </a:xfrm>
        </p:grpSpPr>
        <p:sp>
          <p:nvSpPr>
            <p:cNvPr id="90" name="TextBox 111">
              <a:extLst>
                <a:ext uri="{FF2B5EF4-FFF2-40B4-BE49-F238E27FC236}">
                  <a16:creationId xmlns:a16="http://schemas.microsoft.com/office/drawing/2014/main" id="{1AA6832A-49B6-49D5-9498-8DE39AF7AB5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TASARIM</a:t>
              </a:r>
              <a:endParaRPr lang="en-US" b="1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1" name="TextBox 112">
              <a:extLst>
                <a:ext uri="{FF2B5EF4-FFF2-40B4-BE49-F238E27FC236}">
                  <a16:creationId xmlns:a16="http://schemas.microsoft.com/office/drawing/2014/main" id="{EEBECAB3-7129-4D10-AA95-A29F16205C9C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2" name="TextBox 113">
            <a:extLst>
              <a:ext uri="{FF2B5EF4-FFF2-40B4-BE49-F238E27FC236}">
                <a16:creationId xmlns:a16="http://schemas.microsoft.com/office/drawing/2014/main" id="{C1779BD2-CB12-4174-A747-C33F32AC7E2D}"/>
              </a:ext>
            </a:extLst>
          </p:cNvPr>
          <p:cNvSpPr txBox="1"/>
          <p:nvPr/>
        </p:nvSpPr>
        <p:spPr>
          <a:xfrm>
            <a:off x="485516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GELİŞTİRME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93" name="TextBox 115">
            <a:extLst>
              <a:ext uri="{FF2B5EF4-FFF2-40B4-BE49-F238E27FC236}">
                <a16:creationId xmlns:a16="http://schemas.microsoft.com/office/drawing/2014/main" id="{B7B973AE-67F5-4CFD-8998-6302E850C634}"/>
              </a:ext>
            </a:extLst>
          </p:cNvPr>
          <p:cNvSpPr txBox="1"/>
          <p:nvPr/>
        </p:nvSpPr>
        <p:spPr>
          <a:xfrm>
            <a:off x="6923353" y="4271735"/>
            <a:ext cx="228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5D7373"/>
                </a:solidFill>
                <a:latin typeface="Tw Cen MT" panose="020B0602020104020603" pitchFamily="34" charset="0"/>
              </a:rPr>
              <a:t>MEMNUNİYET ANALİZİ</a:t>
            </a:r>
            <a:endParaRPr lang="en-US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94" name="TextBox 117">
            <a:extLst>
              <a:ext uri="{FF2B5EF4-FFF2-40B4-BE49-F238E27FC236}">
                <a16:creationId xmlns:a16="http://schemas.microsoft.com/office/drawing/2014/main" id="{52F6551C-28D6-4772-B7C3-9B8A52AEE9D6}"/>
              </a:ext>
            </a:extLst>
          </p:cNvPr>
          <p:cNvSpPr txBox="1"/>
          <p:nvPr/>
        </p:nvSpPr>
        <p:spPr>
          <a:xfrm>
            <a:off x="691258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TEST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0" name="Group 1">
            <a:extLst>
              <a:ext uri="{FF2B5EF4-FFF2-40B4-BE49-F238E27FC236}">
                <a16:creationId xmlns:a16="http://schemas.microsoft.com/office/drawing/2014/main" id="{1F8F46F0-DAAE-4B01-9592-863FCD6D0534}"/>
              </a:ext>
            </a:extLst>
          </p:cNvPr>
          <p:cNvGrpSpPr/>
          <p:nvPr/>
        </p:nvGrpSpPr>
        <p:grpSpPr>
          <a:xfrm>
            <a:off x="3101220" y="1755914"/>
            <a:ext cx="1275682" cy="1275682"/>
            <a:chOff x="3063120" y="1755914"/>
            <a:chExt cx="1275682" cy="1275682"/>
          </a:xfrm>
        </p:grpSpPr>
        <p:sp>
          <p:nvSpPr>
            <p:cNvPr id="131" name="Teardrop 119">
              <a:extLst>
                <a:ext uri="{FF2B5EF4-FFF2-40B4-BE49-F238E27FC236}">
                  <a16:creationId xmlns:a16="http://schemas.microsoft.com/office/drawing/2014/main" id="{C541A3DF-FE64-49D7-BDBD-CDC970E3FDE9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094B0B2-B7F8-4C7B-8879-220D873EB69C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2">
            <a:extLst>
              <a:ext uri="{FF2B5EF4-FFF2-40B4-BE49-F238E27FC236}">
                <a16:creationId xmlns:a16="http://schemas.microsoft.com/office/drawing/2014/main" id="{8F67D521-2966-451E-BFDF-F3C2C10BE7C9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134" name="Teardrop 123">
              <a:extLst>
                <a:ext uri="{FF2B5EF4-FFF2-40B4-BE49-F238E27FC236}">
                  <a16:creationId xmlns:a16="http://schemas.microsoft.com/office/drawing/2014/main" id="{71AED3CB-906A-41AB-B171-AA17DA87630F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C77ABD6-66BF-467D-9E99-057A269BA6C9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6" name="Group 3">
            <a:extLst>
              <a:ext uri="{FF2B5EF4-FFF2-40B4-BE49-F238E27FC236}">
                <a16:creationId xmlns:a16="http://schemas.microsoft.com/office/drawing/2014/main" id="{4D89F175-3238-40D3-B270-0A7BD08D5FD5}"/>
              </a:ext>
            </a:extLst>
          </p:cNvPr>
          <p:cNvGrpSpPr/>
          <p:nvPr/>
        </p:nvGrpSpPr>
        <p:grpSpPr>
          <a:xfrm>
            <a:off x="7391281" y="1755914"/>
            <a:ext cx="1275682" cy="1275682"/>
            <a:chOff x="7353181" y="1755914"/>
            <a:chExt cx="1275682" cy="1275682"/>
          </a:xfrm>
        </p:grpSpPr>
        <p:sp>
          <p:nvSpPr>
            <p:cNvPr id="137" name="Teardrop 127">
              <a:extLst>
                <a:ext uri="{FF2B5EF4-FFF2-40B4-BE49-F238E27FC236}">
                  <a16:creationId xmlns:a16="http://schemas.microsoft.com/office/drawing/2014/main" id="{A2E07230-3209-4F29-B4D8-D3B688BDF87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7197D89-B3C6-4A20-8120-3110E294A363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1" name="TextBox 111">
            <a:extLst>
              <a:ext uri="{FF2B5EF4-FFF2-40B4-BE49-F238E27FC236}">
                <a16:creationId xmlns:a16="http://schemas.microsoft.com/office/drawing/2014/main" id="{E351937E-7E4E-4CB2-B6C9-D96E881D88AF}"/>
              </a:ext>
            </a:extLst>
          </p:cNvPr>
          <p:cNvSpPr txBox="1"/>
          <p:nvPr/>
        </p:nvSpPr>
        <p:spPr>
          <a:xfrm>
            <a:off x="4813926" y="4644981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5D7373"/>
                </a:solidFill>
                <a:latin typeface="Tw Cen MT" panose="020B0602020104020603" pitchFamily="34" charset="0"/>
              </a:rPr>
              <a:t>KODLAMA</a:t>
            </a:r>
            <a:endParaRPr lang="en-US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sp>
        <p:nvSpPr>
          <p:cNvPr id="100" name="TextBox 47">
            <a:extLst>
              <a:ext uri="{FF2B5EF4-FFF2-40B4-BE49-F238E27FC236}">
                <a16:creationId xmlns:a16="http://schemas.microsoft.com/office/drawing/2014/main" id="{9C4C6C08-F84C-464F-B409-A39AD858C878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101" name="Picture 48">
            <a:extLst>
              <a:ext uri="{FF2B5EF4-FFF2-40B4-BE49-F238E27FC236}">
                <a16:creationId xmlns:a16="http://schemas.microsoft.com/office/drawing/2014/main" id="{E7C649E8-4732-4F2C-A56A-3ED8A3135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  <p:sp>
        <p:nvSpPr>
          <p:cNvPr id="102" name="TextBox 111">
            <a:extLst>
              <a:ext uri="{FF2B5EF4-FFF2-40B4-BE49-F238E27FC236}">
                <a16:creationId xmlns:a16="http://schemas.microsoft.com/office/drawing/2014/main" id="{D16347FD-533E-47BF-AD61-C1A66C0A1643}"/>
              </a:ext>
            </a:extLst>
          </p:cNvPr>
          <p:cNvSpPr txBox="1"/>
          <p:nvPr/>
        </p:nvSpPr>
        <p:spPr>
          <a:xfrm>
            <a:off x="2580703" y="4685371"/>
            <a:ext cx="228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5D7373"/>
                </a:solidFill>
                <a:latin typeface="Tw Cen MT" panose="020B0602020104020603" pitchFamily="34" charset="0"/>
              </a:rPr>
              <a:t>KAYNAK ANALİZİ</a:t>
            </a:r>
            <a:endParaRPr lang="en-US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92" grpId="0"/>
      <p:bldP spid="93" grpId="0"/>
      <p:bldP spid="94" grpId="0"/>
      <p:bldP spid="141" grpId="0"/>
      <p:bldP spid="10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giriş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takım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analiz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geliştirme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araçlar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112">
            <a:extLst>
              <a:ext uri="{FF2B5EF4-FFF2-40B4-BE49-F238E27FC236}">
                <a16:creationId xmlns:a16="http://schemas.microsoft.com/office/drawing/2014/main" id="{17542CB6-C51F-4DDC-AB76-F2755466A0B0}"/>
              </a:ext>
            </a:extLst>
          </p:cNvPr>
          <p:cNvGrpSpPr/>
          <p:nvPr/>
        </p:nvGrpSpPr>
        <p:grpSpPr>
          <a:xfrm>
            <a:off x="1404342" y="1656532"/>
            <a:ext cx="3069652" cy="662056"/>
            <a:chOff x="764723" y="2277144"/>
            <a:chExt cx="3069652" cy="66205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07A4348-3656-426C-A61D-EBA0EA3A423C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Picture 114" descr="Ağ">
              <a:extLst>
                <a:ext uri="{FF2B5EF4-FFF2-40B4-BE49-F238E27FC236}">
                  <a16:creationId xmlns:a16="http://schemas.microsoft.com/office/drawing/2014/main" id="{473E6FC5-6533-49A0-803E-AA2875272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68" name="TextBox 115">
              <a:extLst>
                <a:ext uri="{FF2B5EF4-FFF2-40B4-BE49-F238E27FC236}">
                  <a16:creationId xmlns:a16="http://schemas.microsoft.com/office/drawing/2014/main" id="{3C3997DA-A1AF-48A9-AEC9-944E84B30D0A}"/>
                </a:ext>
              </a:extLst>
            </p:cNvPr>
            <p:cNvSpPr txBox="1"/>
            <p:nvPr/>
          </p:nvSpPr>
          <p:spPr>
            <a:xfrm>
              <a:off x="1495792" y="2373124"/>
              <a:ext cx="23385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Android Studio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9" name="Group 117">
            <a:extLst>
              <a:ext uri="{FF2B5EF4-FFF2-40B4-BE49-F238E27FC236}">
                <a16:creationId xmlns:a16="http://schemas.microsoft.com/office/drawing/2014/main" id="{771D3D39-1E4E-40CF-BF8B-813B388AF796}"/>
              </a:ext>
            </a:extLst>
          </p:cNvPr>
          <p:cNvGrpSpPr/>
          <p:nvPr/>
        </p:nvGrpSpPr>
        <p:grpSpPr>
          <a:xfrm>
            <a:off x="1404342" y="2961448"/>
            <a:ext cx="2293831" cy="662056"/>
            <a:chOff x="764723" y="3555165"/>
            <a:chExt cx="2293831" cy="662056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E03AF4C-3213-4E87-8817-C7C3A423A7AF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119">
              <a:extLst>
                <a:ext uri="{FF2B5EF4-FFF2-40B4-BE49-F238E27FC236}">
                  <a16:creationId xmlns:a16="http://schemas.microsoft.com/office/drawing/2014/main" id="{B23471E3-4037-459F-BB0E-766AFD5F270E}"/>
                </a:ext>
              </a:extLst>
            </p:cNvPr>
            <p:cNvSpPr txBox="1"/>
            <p:nvPr/>
          </p:nvSpPr>
          <p:spPr>
            <a:xfrm>
              <a:off x="1502804" y="3605081"/>
              <a:ext cx="15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Firebase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121" descr="Dişlileri olan kafa">
              <a:extLst>
                <a:ext uri="{FF2B5EF4-FFF2-40B4-BE49-F238E27FC236}">
                  <a16:creationId xmlns:a16="http://schemas.microsoft.com/office/drawing/2014/main" id="{79CDA98F-E159-4EA3-B41D-DB5E09BD8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84" name="Group 127">
            <a:extLst>
              <a:ext uri="{FF2B5EF4-FFF2-40B4-BE49-F238E27FC236}">
                <a16:creationId xmlns:a16="http://schemas.microsoft.com/office/drawing/2014/main" id="{DBA71DE4-645B-43DE-84D0-19BED920A6C7}"/>
              </a:ext>
            </a:extLst>
          </p:cNvPr>
          <p:cNvGrpSpPr/>
          <p:nvPr/>
        </p:nvGrpSpPr>
        <p:grpSpPr>
          <a:xfrm>
            <a:off x="5144246" y="2961448"/>
            <a:ext cx="3069653" cy="662056"/>
            <a:chOff x="4504627" y="3555165"/>
            <a:chExt cx="3069653" cy="66205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49ACAB7-B3B5-4233-B571-AB030B0E5A56}"/>
                </a:ext>
              </a:extLst>
            </p:cNvPr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129">
              <a:extLst>
                <a:ext uri="{FF2B5EF4-FFF2-40B4-BE49-F238E27FC236}">
                  <a16:creationId xmlns:a16="http://schemas.microsoft.com/office/drawing/2014/main" id="{F5A42207-4595-4435-916C-7F8D3D07F49F}"/>
                </a:ext>
              </a:extLst>
            </p:cNvPr>
            <p:cNvSpPr txBox="1"/>
            <p:nvPr/>
          </p:nvSpPr>
          <p:spPr>
            <a:xfrm>
              <a:off x="5246901" y="3605081"/>
              <a:ext cx="2327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SQLite Database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7" name="Picture 131" descr="Veritabanı">
              <a:extLst>
                <a:ext uri="{FF2B5EF4-FFF2-40B4-BE49-F238E27FC236}">
                  <a16:creationId xmlns:a16="http://schemas.microsoft.com/office/drawing/2014/main" id="{5D15D842-9B40-4577-92C8-E5C511A9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628037" y="3678575"/>
              <a:ext cx="415236" cy="415236"/>
            </a:xfrm>
            <a:prstGeom prst="rect">
              <a:avLst/>
            </a:prstGeom>
          </p:spPr>
        </p:pic>
      </p:grpSp>
      <p:grpSp>
        <p:nvGrpSpPr>
          <p:cNvPr id="88" name="Group 137">
            <a:extLst>
              <a:ext uri="{FF2B5EF4-FFF2-40B4-BE49-F238E27FC236}">
                <a16:creationId xmlns:a16="http://schemas.microsoft.com/office/drawing/2014/main" id="{B456F753-865C-4C77-A2C1-6CFC5196CEE2}"/>
              </a:ext>
            </a:extLst>
          </p:cNvPr>
          <p:cNvGrpSpPr/>
          <p:nvPr/>
        </p:nvGrpSpPr>
        <p:grpSpPr>
          <a:xfrm>
            <a:off x="5144246" y="1656532"/>
            <a:ext cx="2359489" cy="662056"/>
            <a:chOff x="4504627" y="2277144"/>
            <a:chExt cx="2359489" cy="66205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2A70201-30D6-480B-B145-EB6628B881E4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139">
              <a:extLst>
                <a:ext uri="{FF2B5EF4-FFF2-40B4-BE49-F238E27FC236}">
                  <a16:creationId xmlns:a16="http://schemas.microsoft.com/office/drawing/2014/main" id="{EFFE4C29-3D82-47D9-9B55-B579EE24D150}"/>
                </a:ext>
              </a:extLst>
            </p:cNvPr>
            <p:cNvSpPr txBox="1"/>
            <p:nvPr/>
          </p:nvSpPr>
          <p:spPr>
            <a:xfrm>
              <a:off x="5308366" y="2357413"/>
              <a:ext cx="15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Github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1" name="Picture 141" descr="Kahve">
              <a:extLst>
                <a:ext uri="{FF2B5EF4-FFF2-40B4-BE49-F238E27FC236}">
                  <a16:creationId xmlns:a16="http://schemas.microsoft.com/office/drawing/2014/main" id="{FEA77BB8-9E41-4511-947B-BF71B4EBC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676589" y="2419644"/>
              <a:ext cx="320494" cy="320494"/>
            </a:xfrm>
            <a:prstGeom prst="rect">
              <a:avLst/>
            </a:prstGeom>
          </p:spPr>
        </p:pic>
      </p:grpSp>
      <p:sp>
        <p:nvSpPr>
          <p:cNvPr id="49" name="TextBox 47">
            <a:extLst>
              <a:ext uri="{FF2B5EF4-FFF2-40B4-BE49-F238E27FC236}">
                <a16:creationId xmlns:a16="http://schemas.microsoft.com/office/drawing/2014/main" id="{D05E68E0-A542-470A-9012-CB8E36CC027F}"/>
              </a:ext>
            </a:extLst>
          </p:cNvPr>
          <p:cNvSpPr txBox="1"/>
          <p:nvPr/>
        </p:nvSpPr>
        <p:spPr>
          <a:xfrm rot="16200000">
            <a:off x="-832170" y="3097275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Kullanıcı memnuniyeti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pic>
        <p:nvPicPr>
          <p:cNvPr id="92" name="Picture 48">
            <a:extLst>
              <a:ext uri="{FF2B5EF4-FFF2-40B4-BE49-F238E27FC236}">
                <a16:creationId xmlns:a16="http://schemas.microsoft.com/office/drawing/2014/main" id="{D1166888-417F-492C-A285-6B6EDBB1F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66507" y="3247473"/>
            <a:ext cx="504945" cy="504945"/>
          </a:xfrm>
          <a:prstGeom prst="rect">
            <a:avLst/>
          </a:prstGeom>
        </p:spPr>
      </p:pic>
      <p:grpSp>
        <p:nvGrpSpPr>
          <p:cNvPr id="93" name="Group 122">
            <a:extLst>
              <a:ext uri="{FF2B5EF4-FFF2-40B4-BE49-F238E27FC236}">
                <a16:creationId xmlns:a16="http://schemas.microsoft.com/office/drawing/2014/main" id="{99A19F9C-F785-4B9A-8415-1667DB8C3E7A}"/>
              </a:ext>
            </a:extLst>
          </p:cNvPr>
          <p:cNvGrpSpPr/>
          <p:nvPr/>
        </p:nvGrpSpPr>
        <p:grpSpPr>
          <a:xfrm>
            <a:off x="1376554" y="4090898"/>
            <a:ext cx="3170929" cy="662056"/>
            <a:chOff x="764723" y="4833186"/>
            <a:chExt cx="3170929" cy="66205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540D54B-4626-40D2-A480-2EA61192B6A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124">
              <a:extLst>
                <a:ext uri="{FF2B5EF4-FFF2-40B4-BE49-F238E27FC236}">
                  <a16:creationId xmlns:a16="http://schemas.microsoft.com/office/drawing/2014/main" id="{C3DD7267-C493-4CC7-B960-8E4FDC29DF61}"/>
                </a:ext>
              </a:extLst>
            </p:cNvPr>
            <p:cNvSpPr txBox="1"/>
            <p:nvPr/>
          </p:nvSpPr>
          <p:spPr>
            <a:xfrm>
              <a:off x="1451983" y="4883102"/>
              <a:ext cx="2483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Volley Kütüphanesi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2" name="Picture 126" descr="Kitaplar">
              <a:extLst>
                <a:ext uri="{FF2B5EF4-FFF2-40B4-BE49-F238E27FC236}">
                  <a16:creationId xmlns:a16="http://schemas.microsoft.com/office/drawing/2014/main" id="{E3B743ED-8785-4729-99E4-894178944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103" name="Group 132">
            <a:extLst>
              <a:ext uri="{FF2B5EF4-FFF2-40B4-BE49-F238E27FC236}">
                <a16:creationId xmlns:a16="http://schemas.microsoft.com/office/drawing/2014/main" id="{72AB2C3C-D42B-42E0-ABD0-D5CB4DAAC141}"/>
              </a:ext>
            </a:extLst>
          </p:cNvPr>
          <p:cNvGrpSpPr/>
          <p:nvPr/>
        </p:nvGrpSpPr>
        <p:grpSpPr>
          <a:xfrm>
            <a:off x="5090283" y="4090090"/>
            <a:ext cx="3713729" cy="662056"/>
            <a:chOff x="4504627" y="4833186"/>
            <a:chExt cx="3713729" cy="66205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06915D5-BEEA-468E-8CD2-FD4232335A0F}"/>
                </a:ext>
              </a:extLst>
            </p:cNvPr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34">
              <a:extLst>
                <a:ext uri="{FF2B5EF4-FFF2-40B4-BE49-F238E27FC236}">
                  <a16:creationId xmlns:a16="http://schemas.microsoft.com/office/drawing/2014/main" id="{9007A6CA-2545-4537-958B-C8A93629D93D}"/>
                </a:ext>
              </a:extLst>
            </p:cNvPr>
            <p:cNvSpPr txBox="1"/>
            <p:nvPr/>
          </p:nvSpPr>
          <p:spPr>
            <a:xfrm>
              <a:off x="5220646" y="4852595"/>
              <a:ext cx="2997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Android Media Player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07" name="Picture 136" descr="Oynat">
              <a:extLst>
                <a:ext uri="{FF2B5EF4-FFF2-40B4-BE49-F238E27FC236}">
                  <a16:creationId xmlns:a16="http://schemas.microsoft.com/office/drawing/2014/main" id="{AB4076AF-C776-4A27-B809-F06555239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667162" y="4967369"/>
              <a:ext cx="336986" cy="33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stEnglish">
            <a:hlinkClick r:id="" action="ppaction://media"/>
            <a:extLst>
              <a:ext uri="{FF2B5EF4-FFF2-40B4-BE49-F238E27FC236}">
                <a16:creationId xmlns:a16="http://schemas.microsoft.com/office/drawing/2014/main" id="{9F42351B-F9FE-46D1-AEB2-C9D9DF174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0473" y="0"/>
            <a:ext cx="3464535" cy="61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5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giriş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takım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analiz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geliştirme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araçlar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60A6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600231" y="2337438"/>
              <a:ext cx="119070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60A6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38" name="TextBox 47">
            <a:extLst>
              <a:ext uri="{FF2B5EF4-FFF2-40B4-BE49-F238E27FC236}">
                <a16:creationId xmlns:a16="http://schemas.microsoft.com/office/drawing/2014/main" id="{5E632BFB-D280-4D2E-A3F1-78A208E8A761}"/>
              </a:ext>
            </a:extLst>
          </p:cNvPr>
          <p:cNvSpPr txBox="1"/>
          <p:nvPr/>
        </p:nvSpPr>
        <p:spPr>
          <a:xfrm rot="16200000">
            <a:off x="8153834" y="3097277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Kullanıcı memnuniyeti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39" name="Picture 48">
            <a:extLst>
              <a:ext uri="{FF2B5EF4-FFF2-40B4-BE49-F238E27FC236}">
                <a16:creationId xmlns:a16="http://schemas.microsoft.com/office/drawing/2014/main" id="{5180B77E-33C1-43EE-87DD-0849601E6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081" y="3247474"/>
            <a:ext cx="530596" cy="530596"/>
          </a:xfrm>
          <a:prstGeom prst="rect">
            <a:avLst/>
          </a:prstGeom>
        </p:spPr>
      </p:pic>
      <p:graphicFrame>
        <p:nvGraphicFramePr>
          <p:cNvPr id="14" name="Grafik 13">
            <a:extLst>
              <a:ext uri="{FF2B5EF4-FFF2-40B4-BE49-F238E27FC236}">
                <a16:creationId xmlns:a16="http://schemas.microsoft.com/office/drawing/2014/main" id="{8915E4AF-3225-41B9-80FB-EBE1F0268FE9}"/>
              </a:ext>
            </a:extLst>
          </p:cNvPr>
          <p:cNvGraphicFramePr/>
          <p:nvPr/>
        </p:nvGraphicFramePr>
        <p:xfrm>
          <a:off x="342013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5" name="Grafik 64">
            <a:extLst>
              <a:ext uri="{FF2B5EF4-FFF2-40B4-BE49-F238E27FC236}">
                <a16:creationId xmlns:a16="http://schemas.microsoft.com/office/drawing/2014/main" id="{A7B45BAD-7B8E-4415-ACE4-B668F825F3BB}"/>
              </a:ext>
            </a:extLst>
          </p:cNvPr>
          <p:cNvGraphicFramePr/>
          <p:nvPr/>
        </p:nvGraphicFramePr>
        <p:xfrm>
          <a:off x="4496341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6" name="Grafik 65">
            <a:extLst>
              <a:ext uri="{FF2B5EF4-FFF2-40B4-BE49-F238E27FC236}">
                <a16:creationId xmlns:a16="http://schemas.microsoft.com/office/drawing/2014/main" id="{884E64A3-5A06-462D-9DB4-62DF6462F473}"/>
              </a:ext>
            </a:extLst>
          </p:cNvPr>
          <p:cNvGraphicFramePr/>
          <p:nvPr/>
        </p:nvGraphicFramePr>
        <p:xfrm>
          <a:off x="350245" y="4087867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7" name="Grafik 66">
            <a:extLst>
              <a:ext uri="{FF2B5EF4-FFF2-40B4-BE49-F238E27FC236}">
                <a16:creationId xmlns:a16="http://schemas.microsoft.com/office/drawing/2014/main" id="{25FE4CBD-FDB3-479F-831F-C69EF8310B96}"/>
              </a:ext>
            </a:extLst>
          </p:cNvPr>
          <p:cNvGraphicFramePr/>
          <p:nvPr/>
        </p:nvGraphicFramePr>
        <p:xfrm>
          <a:off x="4508222" y="4087867"/>
          <a:ext cx="3666508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Dikdörtgen 14">
            <a:extLst>
              <a:ext uri="{FF2B5EF4-FFF2-40B4-BE49-F238E27FC236}">
                <a16:creationId xmlns:a16="http://schemas.microsoft.com/office/drawing/2014/main" id="{EABC4951-1173-4875-BE6F-37439EEB8C15}"/>
              </a:ext>
            </a:extLst>
          </p:cNvPr>
          <p:cNvSpPr/>
          <p:nvPr/>
        </p:nvSpPr>
        <p:spPr>
          <a:xfrm>
            <a:off x="282906" y="189214"/>
            <a:ext cx="3572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güzel ve ilgi çekici görsellerden yararlanılmıştır.</a:t>
            </a:r>
            <a:endParaRPr lang="tr-TR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201DB46-62C9-4F7D-B653-EFE5F5942809}"/>
              </a:ext>
            </a:extLst>
          </p:cNvPr>
          <p:cNvSpPr/>
          <p:nvPr/>
        </p:nvSpPr>
        <p:spPr>
          <a:xfrm>
            <a:off x="4430768" y="213605"/>
            <a:ext cx="33304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uygun renkler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kullanılmıştır.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38A8F77-919E-4E09-B23C-047CB0B0164D}"/>
              </a:ext>
            </a:extLst>
          </p:cNvPr>
          <p:cNvSpPr/>
          <p:nvPr/>
        </p:nvSpPr>
        <p:spPr>
          <a:xfrm>
            <a:off x="278931" y="3460258"/>
            <a:ext cx="422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uygulamada, uygulamanın asıl işlevi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hemen görünür/fark edilir yapılmıştır.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5338A994-3787-4F7A-A86E-28BBCBE5EEC4}"/>
              </a:ext>
            </a:extLst>
          </p:cNvPr>
          <p:cNvSpPr/>
          <p:nvPr/>
        </p:nvSpPr>
        <p:spPr>
          <a:xfrm>
            <a:off x="4445054" y="34619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anlaşılması,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kullanılması  kolay komutlar kullanılmıştır.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3041519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giriş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takım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analiz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geliştirme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araçlar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60A6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600231" y="2337438"/>
              <a:ext cx="119070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60A6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38" name="TextBox 47">
            <a:extLst>
              <a:ext uri="{FF2B5EF4-FFF2-40B4-BE49-F238E27FC236}">
                <a16:creationId xmlns:a16="http://schemas.microsoft.com/office/drawing/2014/main" id="{5E632BFB-D280-4D2E-A3F1-78A208E8A761}"/>
              </a:ext>
            </a:extLst>
          </p:cNvPr>
          <p:cNvSpPr txBox="1"/>
          <p:nvPr/>
        </p:nvSpPr>
        <p:spPr>
          <a:xfrm rot="16200000">
            <a:off x="8153834" y="3097277"/>
            <a:ext cx="199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Kullanıcı memnuniyeti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39" name="Picture 48">
            <a:extLst>
              <a:ext uri="{FF2B5EF4-FFF2-40B4-BE49-F238E27FC236}">
                <a16:creationId xmlns:a16="http://schemas.microsoft.com/office/drawing/2014/main" id="{5180B77E-33C1-43EE-87DD-0849601E6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081" y="3247474"/>
            <a:ext cx="530596" cy="530596"/>
          </a:xfrm>
          <a:prstGeom prst="rect">
            <a:avLst/>
          </a:prstGeom>
        </p:spPr>
      </p:pic>
      <p:graphicFrame>
        <p:nvGraphicFramePr>
          <p:cNvPr id="14" name="Grafik 13">
            <a:extLst>
              <a:ext uri="{FF2B5EF4-FFF2-40B4-BE49-F238E27FC236}">
                <a16:creationId xmlns:a16="http://schemas.microsoft.com/office/drawing/2014/main" id="{8915E4AF-3225-41B9-80FB-EBE1F0268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005126"/>
              </p:ext>
            </p:extLst>
          </p:nvPr>
        </p:nvGraphicFramePr>
        <p:xfrm>
          <a:off x="342013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5" name="Grafik 64">
            <a:extLst>
              <a:ext uri="{FF2B5EF4-FFF2-40B4-BE49-F238E27FC236}">
                <a16:creationId xmlns:a16="http://schemas.microsoft.com/office/drawing/2014/main" id="{A7B45BAD-7B8E-4415-ACE4-B668F825F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256740"/>
              </p:ext>
            </p:extLst>
          </p:nvPr>
        </p:nvGraphicFramePr>
        <p:xfrm>
          <a:off x="4496341" y="835545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6" name="Grafik 65">
            <a:extLst>
              <a:ext uri="{FF2B5EF4-FFF2-40B4-BE49-F238E27FC236}">
                <a16:creationId xmlns:a16="http://schemas.microsoft.com/office/drawing/2014/main" id="{884E64A3-5A06-462D-9DB4-62DF6462F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2702899"/>
              </p:ext>
            </p:extLst>
          </p:nvPr>
        </p:nvGraphicFramePr>
        <p:xfrm>
          <a:off x="350245" y="4087867"/>
          <a:ext cx="3624654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7" name="Grafik 66">
            <a:extLst>
              <a:ext uri="{FF2B5EF4-FFF2-40B4-BE49-F238E27FC236}">
                <a16:creationId xmlns:a16="http://schemas.microsoft.com/office/drawing/2014/main" id="{25FE4CBD-FDB3-479F-831F-C69EF8310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624987"/>
              </p:ext>
            </p:extLst>
          </p:nvPr>
        </p:nvGraphicFramePr>
        <p:xfrm>
          <a:off x="4508222" y="4087867"/>
          <a:ext cx="3666508" cy="252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Dikdörtgen 14">
            <a:extLst>
              <a:ext uri="{FF2B5EF4-FFF2-40B4-BE49-F238E27FC236}">
                <a16:creationId xmlns:a16="http://schemas.microsoft.com/office/drawing/2014/main" id="{EABC4951-1173-4875-BE6F-37439EEB8C15}"/>
              </a:ext>
            </a:extLst>
          </p:cNvPr>
          <p:cNvSpPr/>
          <p:nvPr/>
        </p:nvSpPr>
        <p:spPr>
          <a:xfrm>
            <a:off x="223914" y="189214"/>
            <a:ext cx="4308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kullanılan kontroller anlaşılması/kullanılması kolay kontrollerdir.</a:t>
            </a:r>
            <a:endParaRPr lang="tr-TR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201DB46-62C9-4F7D-B653-EFE5F5942809}"/>
              </a:ext>
            </a:extLst>
          </p:cNvPr>
          <p:cNvSpPr/>
          <p:nvPr/>
        </p:nvSpPr>
        <p:spPr>
          <a:xfrm>
            <a:off x="4430768" y="213605"/>
            <a:ext cx="4403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uygulamaya farklı simgeler veya menü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erişim noktaları kullanılarak erişilir.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38A8F77-919E-4E09-B23C-047CB0B0164D}"/>
              </a:ext>
            </a:extLst>
          </p:cNvPr>
          <p:cNvSpPr/>
          <p:nvPr/>
        </p:nvSpPr>
        <p:spPr>
          <a:xfrm>
            <a:off x="278931" y="3460258"/>
            <a:ext cx="422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büyüklüğü parmağa uygun butonlarından yararlanılmıştır.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5338A994-3787-4F7A-A86E-28BBCBE5EEC4}"/>
              </a:ext>
            </a:extLst>
          </p:cNvPr>
          <p:cNvSpPr/>
          <p:nvPr/>
        </p:nvSpPr>
        <p:spPr>
          <a:xfrm>
            <a:off x="4445054" y="34619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solidFill>
                  <a:srgbClr val="202124"/>
                </a:solidFill>
                <a:latin typeface="Google Sans"/>
              </a:rPr>
              <a:t>Mobil uygulamada iyi bir yazı tipi (font) </a:t>
            </a:r>
          </a:p>
          <a:p>
            <a:r>
              <a:rPr lang="tr-TR" dirty="0">
                <a:solidFill>
                  <a:srgbClr val="202124"/>
                </a:solidFill>
                <a:latin typeface="Google Sans"/>
              </a:rPr>
              <a:t>büyüklüğü kullanılmıştır.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65530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eri">
  <a:themeElements>
    <a:clrScheme name="Galeri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973</TotalTime>
  <Words>338</Words>
  <Application>Microsoft Office PowerPoint</Application>
  <PresentationFormat>Geniş ekran</PresentationFormat>
  <Paragraphs>124</Paragraphs>
  <Slides>12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Google Sans</vt:lpstr>
      <vt:lpstr>Tw Cen MT</vt:lpstr>
      <vt:lpstr>Galeri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Şükriye ÇAVDAR</cp:lastModifiedBy>
  <cp:revision>44</cp:revision>
  <dcterms:created xsi:type="dcterms:W3CDTF">2017-01-05T13:17:27Z</dcterms:created>
  <dcterms:modified xsi:type="dcterms:W3CDTF">2020-05-09T13:01:52Z</dcterms:modified>
</cp:coreProperties>
</file>